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9"/>
  </p:notesMasterIdLst>
  <p:handoutMasterIdLst>
    <p:handoutMasterId r:id="rId10"/>
  </p:handoutMasterIdLst>
  <p:sldIdLst>
    <p:sldId id="256" r:id="rId2"/>
    <p:sldId id="714" r:id="rId3"/>
    <p:sldId id="715" r:id="rId4"/>
    <p:sldId id="716" r:id="rId5"/>
    <p:sldId id="717" r:id="rId6"/>
    <p:sldId id="718" r:id="rId7"/>
    <p:sldId id="719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0BB5"/>
    <a:srgbClr val="0326BD"/>
    <a:srgbClr val="4EBE83"/>
    <a:srgbClr val="F09A1C"/>
    <a:srgbClr val="D426E6"/>
    <a:srgbClr val="4308B8"/>
    <a:srgbClr val="084BB8"/>
    <a:srgbClr val="3F715D"/>
    <a:srgbClr val="9D62BE"/>
    <a:srgbClr val="21E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3257" autoAdjust="0"/>
  </p:normalViewPr>
  <p:slideViewPr>
    <p:cSldViewPr>
      <p:cViewPr varScale="1">
        <p:scale>
          <a:sx n="75" d="100"/>
          <a:sy n="75" d="100"/>
        </p:scale>
        <p:origin x="-108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tags" Target="../tags/tag4.xml"/><Relationship Id="rId16" Type="http://schemas.openxmlformats.org/officeDocument/2006/relationships/image" Target="../media/image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4.png"/><Relationship Id="rId5" Type="http://schemas.openxmlformats.org/officeDocument/2006/relationships/tags" Target="../tags/tag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4.png"/><Relationship Id="rId18" Type="http://schemas.openxmlformats.org/officeDocument/2006/relationships/image" Target="../media/image18.png"/><Relationship Id="rId3" Type="http://schemas.openxmlformats.org/officeDocument/2006/relationships/tags" Target="../tags/tag14.xml"/><Relationship Id="rId21" Type="http://schemas.openxmlformats.org/officeDocument/2006/relationships/image" Target="../media/image21.tmp"/><Relationship Id="rId7" Type="http://schemas.openxmlformats.org/officeDocument/2006/relationships/tags" Target="../tags/tag18.xml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tags" Target="../tags/tag1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24.tmp"/><Relationship Id="rId5" Type="http://schemas.openxmlformats.org/officeDocument/2006/relationships/tags" Target="../tags/tag16.xml"/><Relationship Id="rId15" Type="http://schemas.openxmlformats.org/officeDocument/2006/relationships/image" Target="../media/image15.png"/><Relationship Id="rId23" Type="http://schemas.openxmlformats.org/officeDocument/2006/relationships/image" Target="../media/image23.tmp"/><Relationship Id="rId10" Type="http://schemas.openxmlformats.org/officeDocument/2006/relationships/tags" Target="../tags/tag21.xml"/><Relationship Id="rId19" Type="http://schemas.openxmlformats.org/officeDocument/2006/relationships/image" Target="../media/image19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14.png"/><Relationship Id="rId22" Type="http://schemas.openxmlformats.org/officeDocument/2006/relationships/image" Target="../media/image22.tm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4.xml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32.png"/><Relationship Id="rId3" Type="http://schemas.openxmlformats.org/officeDocument/2006/relationships/tags" Target="../tags/tag24.xml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tags" Target="../tags/tag31.xml"/><Relationship Id="rId19" Type="http://schemas.openxmlformats.org/officeDocument/2006/relationships/image" Target="../media/image4.png"/><Relationship Id="rId31" Type="http://schemas.openxmlformats.org/officeDocument/2006/relationships/image" Target="../media/image37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0.xml"/><Relationship Id="rId18" Type="http://schemas.openxmlformats.org/officeDocument/2006/relationships/image" Target="../media/image4.png"/><Relationship Id="rId26" Type="http://schemas.openxmlformats.org/officeDocument/2006/relationships/image" Target="../media/image48.png"/><Relationship Id="rId3" Type="http://schemas.openxmlformats.org/officeDocument/2006/relationships/tags" Target="../tags/tag40.xml"/><Relationship Id="rId21" Type="http://schemas.openxmlformats.org/officeDocument/2006/relationships/image" Target="../media/image43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tags" Target="../tags/tag47.xml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8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image" Target="../media/image4.png"/><Relationship Id="rId26" Type="http://schemas.openxmlformats.org/officeDocument/2006/relationships/image" Target="../media/image64.png"/><Relationship Id="rId3" Type="http://schemas.openxmlformats.org/officeDocument/2006/relationships/tags" Target="../tags/tag56.xml"/><Relationship Id="rId21" Type="http://schemas.openxmlformats.org/officeDocument/2006/relationships/image" Target="../media/image59.png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image" Target="../media/image56.png"/><Relationship Id="rId25" Type="http://schemas.openxmlformats.org/officeDocument/2006/relationships/image" Target="../media/image63.png"/><Relationship Id="rId2" Type="http://schemas.openxmlformats.org/officeDocument/2006/relationships/tags" Target="../tags/tag55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image" Target="../media/image62.png"/><Relationship Id="rId5" Type="http://schemas.openxmlformats.org/officeDocument/2006/relationships/tags" Target="../tags/tag5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tags" Target="../tags/tag63.xml"/><Relationship Id="rId19" Type="http://schemas.openxmlformats.org/officeDocument/2006/relationships/image" Target="../media/image57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96" y="294447"/>
            <a:ext cx="1610868" cy="2480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8" y="905692"/>
            <a:ext cx="6838950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640080" cy="179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600200"/>
            <a:ext cx="8311515" cy="5372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657159"/>
            <a:ext cx="4890135" cy="2305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2657159"/>
            <a:ext cx="294322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7" y="3991519"/>
            <a:ext cx="8281035" cy="5486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9" y="4955992"/>
            <a:ext cx="7930515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7" y="3048001"/>
            <a:ext cx="7080885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62000"/>
            <a:ext cx="600075" cy="17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96" y="294447"/>
            <a:ext cx="1610868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762000"/>
            <a:ext cx="656844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80210"/>
            <a:ext cx="802576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2137410"/>
            <a:ext cx="8410575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6" y="2621915"/>
            <a:ext cx="5530215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2637109"/>
            <a:ext cx="1786890" cy="180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1" y="3081020"/>
            <a:ext cx="7722108" cy="2074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1" y="3766820"/>
            <a:ext cx="979170" cy="226695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35" y="3766821"/>
            <a:ext cx="1150188" cy="1143000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90" y="3766819"/>
            <a:ext cx="1164567" cy="1143002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6" y="3798117"/>
            <a:ext cx="1143000" cy="1121702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 rot="16200000">
            <a:off x="4311673" y="2562846"/>
            <a:ext cx="228600" cy="522734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91" y="5396593"/>
            <a:ext cx="1146266" cy="1125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43" y="1146810"/>
            <a:ext cx="7056882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96" y="294447"/>
            <a:ext cx="1610868" cy="24803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914400"/>
            <a:ext cx="8037195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6275070" cy="2057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2160271"/>
            <a:ext cx="6225540" cy="2533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7530"/>
            <a:ext cx="1360170" cy="226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4730"/>
            <a:ext cx="2697480" cy="25527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8130"/>
            <a:ext cx="1546860" cy="230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4553222"/>
            <a:ext cx="1464945" cy="266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54730"/>
            <a:ext cx="3399854" cy="2074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5002530"/>
            <a:ext cx="1689735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6035"/>
            <a:ext cx="4091940" cy="25336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5486400"/>
            <a:ext cx="1506855" cy="2667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09" y="4537940"/>
            <a:ext cx="4250246" cy="2057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561104"/>
            <a:ext cx="1186815" cy="152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33" y="5392782"/>
            <a:ext cx="2556510" cy="4552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21730"/>
            <a:ext cx="391668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4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96" y="294447"/>
            <a:ext cx="1610868" cy="248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3" y="4195900"/>
            <a:ext cx="7728585" cy="5467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5" y="3608070"/>
            <a:ext cx="5602605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5" y="5120640"/>
            <a:ext cx="7218045" cy="232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05" y="5045119"/>
            <a:ext cx="1064895" cy="2647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4" y="838200"/>
            <a:ext cx="8254365" cy="5695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3" y="1828799"/>
            <a:ext cx="5204460" cy="2324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6" y="2286000"/>
            <a:ext cx="3604260" cy="3086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61" y="2339340"/>
            <a:ext cx="1501140" cy="25527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63" y="2271957"/>
            <a:ext cx="1411034" cy="40976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" y="2927712"/>
            <a:ext cx="2436495" cy="2781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20" y="2958466"/>
            <a:ext cx="1304735" cy="1954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1" y="5589270"/>
            <a:ext cx="8012430" cy="27813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2" y="6172201"/>
            <a:ext cx="3028950" cy="2876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37" y="6177154"/>
            <a:ext cx="3606165" cy="2876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48" y="6145121"/>
            <a:ext cx="120777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37" y="750842"/>
            <a:ext cx="1442085" cy="289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96" y="294447"/>
            <a:ext cx="1610868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826770"/>
            <a:ext cx="2194560" cy="180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9" y="750842"/>
            <a:ext cx="1773555" cy="350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421402"/>
            <a:ext cx="4209098" cy="205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7760970" cy="85153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4" y="3200401"/>
            <a:ext cx="7987665" cy="4895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03" y="4064999"/>
            <a:ext cx="2849880" cy="609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66072"/>
            <a:ext cx="1913382" cy="16630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00" y="4953000"/>
            <a:ext cx="1604010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085128"/>
            <a:ext cx="2131695" cy="2343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3" y="5061030"/>
            <a:ext cx="1906524" cy="257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7" y="6320861"/>
            <a:ext cx="6806565" cy="2108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6" y="5565132"/>
            <a:ext cx="7864412" cy="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7924800" cy="8632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590800"/>
            <a:ext cx="228600" cy="304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instance $h_1, \cdots, h_k$ could be linear&#10; but $h$ could be highly nonlinear.&#10;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e are taking the majority here. We could also take weighted majority.&#10;}&#10;&#10;&#10;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oosting&#10;}}&#10;&#10;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weights on the data points to emphasize past mistakes.&#10;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uniform weights on the data points to derive the first hypothesis $h_1$.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crease the weight of the data points that $h_1$ gets wrong by a factor $\alpha &gt; 1$.&#10;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this data set to obtain the next hypothesis $h_2$ 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dots$ and so on $\ldots$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ffectively, we pay more attention to the data points where &#10;we make mistakes.&#10;}&#10;&#10;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Example.} &#10;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ch data point has a weight which is the {\em cost} of a wrong output on it.&#10;}&#10;&#10;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oosting&#10;}}&#10;&#10;&#10;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have a weak learner $L$ which outputs a hypothesis&#10;with\\ error rate at most $\frac{1}{2} - \gamma$ for some $\gamma &gt; 0$.&#10;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e want the error rate to be a bit better than random guessing.&#10;}&#10;&#10;&#10;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Let $X = \{\X_1, \cdots, \X_n\} $ be a set of $n$ labelled data points.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{\bf&#10; Algorithm.&#10;}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{&#10;Initialize $\mathbf{w} = (1, \cdots, 1)$.&#10;}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{&#10;for $j = 1$ to $k$:&#10;}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{&#10;$h_j = L(X, \mathbf{w})$&#10;}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oosting&#10;}}&#10;&#10;&#10;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uniform weights on all data points&#10;}&#10;&#10;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{&#10;for each $i \in [n]$:&#10;}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y_i \in \{+1, -1\}$ be the label on $\mathbf{x}_i$.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h_j(\mathbf{x}_i) \neq y_i$: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use the weak learner to obtain a hypothesis &#10;}&#10;&#10;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w_i =  \alpha \cdot w_i$  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re $\alpha = \frac{ \frac{1}{2} + \gamma}{\frac{1}{2} - \gamma} = &#10;\frac{1 + 2\gamma}{1 - 2\gamma}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Output $h(\X) = h_1(\X) + \cdots + h_k(\X)$.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oosting&#10;}}&#10;&#10;&#10;&#10;&#10;\end{document}"/>
  <p:tag name="IGUANATEXSIZE" val="2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If $h$ is wrong on some data point $\X_i$,&#10;at least half of the hypotheses in\\ $\{h_1,\cdots, h_k\}$ must be wrong&#10;on $\X_i$.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mbine multiple {\em weak} hypotheses to get a {\em strong} hypothesis.&#10;&#10;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Our final hypothesis is $h(\X) = h_1(\X) + \cdots + h_k(\X)$.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What can we conclude about the $w_i$ at the end of the algorithm?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$w_i \geq \alpha^{k/2}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In each iteration, we obtain a hypothesis s.t. the &#10;weight of the data points\\ it misclassifies is at most &#10;$(\frac{1}{2} - \gamma)$ fraction of the current total weight.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Thus, if $W_i$ is the total weight after iteration $i$,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$W_{i+1} \leq W_i \left( (\frac{1}{2} + \gamma) + &#10;\alpha\,(\frac{1}{2} - \gamma) \right)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$= (1 + 2\gamma)\, W_i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nce $\alpha = \frac{ \frac{1}{2} + \gamma}{\frac{1}{2} - \gamma}$&#10;}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\implies W_k \leq n\, ( 1 + 2\gamma)^k$&#10;}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nce $W_0 = n$&#10;}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&#10;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Thus, if $h$ outputs a wrong answer on $m$ data points, then $W_k \geq m\alpha^{k/2}$.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Thus, $m \alpha^{k/2} \leq n\,(1 + 2\gamma)^k$. 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Rearranging: $m \leq n\,(1 - 4\gamma^2)^{k/2}$&#10;}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\leq n\, e^{-2\gamma^2k}$.&#10;}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m \leq n\,e^{-2\gamma^2k}$&#10;}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oosting&#10;}}&#10;&#10;&#10;&#10;&#10;\end{document}"/>
  <p:tag name="IGUANATEXSIZE" val="2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Number of mistakes&#10;}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&lt; 1$ \text{\ \ }if $k &gt; \frac{\ln{n}}{2\gamma^2}$.&#10;}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means no error on the ``training&quot; set.&#10;}&#10;&#10;&#10;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f $h_1, \cdots, h_k$ come from a hypothesis &#10;class with VC-dimension $d$, then\\ it can be shown that &#10;the VC-dimension of the family of hypotheses\\ obtained from&#10;combining $k$ of them is at most $d' = O( kd \log{kd})$.&#10;}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have a binary classification problem and we &#10;have multiple\\ hypotheses $h_1, \cdots, h_k$ that return a label $+1$ or $-1$&#10;on any input $\mathbf{x}$.&#10;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us, we with probability $\geq 1 - \delta$, the true error of &#10;$h$ is at most $\epsilon$ if the\\ size $n$ of the data set satisfies&#10;}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n \geq C \cdot \frac{1}{\epsilon} \left( &#10; d' \ln\frac{1}{\epsilon} &#10;+ \ln{\frac{1}{\delta}}&#10;\right)$$&#10;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C$ is some constant&#10;}&#10;&#10;&#10;&#10;\end{document}"/>
  <p:tag name="IGUANATEXSIZE" val="1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n = \tilde{O}\left(&#10;\frac{1}{\epsilon}\cdot \frac{d}{\gamma^2}&#10;\right)$&#10;}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olving this we get:&#10;}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tilde{O}$ hides log factors.&#10;}&#10;&#10;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The famous AdaBoost Algorithm is a more optimized version of this.&#10;}&#10;&#10;&#10;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{\bf Interesting Fact.} No overfitting happens if we have more &#10;than the required number of hypothesis.&#10;}&#10;&#10;&#10;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combine these hypothesis as follows:&#10;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$$h(\X) =  h_1(\X)+ \cdots + h_k(\X)$$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hypothesis $h(x)$ can have much more complex decision boundary&#10; than \\&#10;the individual hypotheses it is obtained from.&#10;&#10;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65073</TotalTime>
  <Words>2</Words>
  <Application>Microsoft Office PowerPoint</Application>
  <PresentationFormat>On-screen Show (4:3)</PresentationFormat>
  <Paragraphs>2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1627</cp:revision>
  <dcterms:created xsi:type="dcterms:W3CDTF">2014-01-26T12:33:15Z</dcterms:created>
  <dcterms:modified xsi:type="dcterms:W3CDTF">2018-05-04T05:59:48Z</dcterms:modified>
</cp:coreProperties>
</file>